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14"/>
    <p:sldId id="257" r:id="rId15"/>
    <p:sldId id="258" r:id="rId16"/>
    <p:sldId id="259" r:id="rId17"/>
  </p:sldIdLst>
  <p:sldSz cx="18288000" cy="10287000"/>
  <p:notesSz cx="6858000" cy="9144000"/>
  <p:embeddedFontLst>
    <p:embeddedFont>
      <p:font typeface="Arimo" charset="1" panose="020B0604020202020204"/>
      <p:regular r:id="rId6"/>
    </p:embeddedFont>
    <p:embeddedFont>
      <p:font typeface="Arimo Bold" charset="1" panose="020B0704020202020204"/>
      <p:regular r:id="rId7"/>
    </p:embeddedFont>
    <p:embeddedFont>
      <p:font typeface="Arimo Italics" charset="1" panose="020B0604020202090204"/>
      <p:regular r:id="rId8"/>
    </p:embeddedFont>
    <p:embeddedFont>
      <p:font typeface="Arimo Bold Italics" charset="1" panose="020B0704020202090204"/>
      <p:regular r:id="rId9"/>
    </p:embeddedFont>
    <p:embeddedFont>
      <p:font typeface="Open Sans Extra Bold" charset="1" panose="020B0906030804020204"/>
      <p:regular r:id="rId10"/>
    </p:embeddedFont>
    <p:embeddedFont>
      <p:font typeface="Open Sans Extra Bold Italics" charset="1" panose="020B0906030804020204"/>
      <p:regular r:id="rId11"/>
    </p:embeddedFont>
    <p:embeddedFont>
      <p:font typeface="Nourd Bold" charset="1" panose="00000700000000000000"/>
      <p:regular r:id="rId12"/>
    </p:embeddedFont>
    <p:embeddedFont>
      <p:font typeface="Nourd Bold Bold" charset="1" panose="00000A00000000000000"/>
      <p:regular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slides/slide1.xml" Type="http://schemas.openxmlformats.org/officeDocument/2006/relationships/slide"/><Relationship Id="rId15" Target="slides/slide2.xml" Type="http://schemas.openxmlformats.org/officeDocument/2006/relationships/slide"/><Relationship Id="rId16" Target="slides/slide3.xml" Type="http://schemas.openxmlformats.org/officeDocument/2006/relationships/slide"/><Relationship Id="rId17" Target="slides/slide4.xml" Type="http://schemas.openxmlformats.org/officeDocument/2006/relationships/slide"/><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fonts/font6.fntdata" Type="http://schemas.openxmlformats.org/officeDocument/2006/relationships/font"/><Relationship Id="rId7" Target="fonts/font7.fntdata" Type="http://schemas.openxmlformats.org/officeDocument/2006/relationships/font"/><Relationship Id="rId8" Target="fonts/font8.fntdata" Type="http://schemas.openxmlformats.org/officeDocument/2006/relationships/font"/><Relationship Id="rId9" Target="fonts/font9.fntdata" Type="http://schemas.openxmlformats.org/officeDocument/2006/relationships/font"/></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jpe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9020" t="0" r="0" b="22898"/>
          <a:stretch>
            <a:fillRect/>
          </a:stretch>
        </p:blipFill>
        <p:spPr>
          <a:xfrm>
            <a:off x="0" y="0"/>
            <a:ext cx="18288000" cy="10287000"/>
          </a:xfrm>
          <a:prstGeom prst="rect">
            <a:avLst/>
          </a:prstGeom>
        </p:spPr>
      </p:pic>
      <p:pic>
        <p:nvPicPr>
          <p:cNvPr name="Picture 3" id="3"/>
          <p:cNvPicPr>
            <a:picLocks noChangeAspect="true"/>
          </p:cNvPicPr>
          <p:nvPr/>
        </p:nvPicPr>
        <p:blipFill>
          <a:blip r:embed="rId3"/>
          <a:srcRect l="0" t="0" r="0" b="0"/>
          <a:stretch>
            <a:fillRect/>
          </a:stretch>
        </p:blipFill>
        <p:spPr>
          <a:xfrm flipH="false" flipV="false" rot="0">
            <a:off x="5920662" y="1118615"/>
            <a:ext cx="4680585" cy="8229600"/>
          </a:xfrm>
          <a:prstGeom prst="rect">
            <a:avLst/>
          </a:prstGeom>
        </p:spPr>
      </p:pic>
      <p:pic>
        <p:nvPicPr>
          <p:cNvPr name="Picture 4" id="4"/>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0" t="0" r="0" b="0"/>
          <a:stretch>
            <a:fillRect/>
          </a:stretch>
        </p:blipFill>
        <p:spPr>
          <a:xfrm flipH="false" flipV="false" rot="0">
            <a:off x="11834751" y="1941807"/>
            <a:ext cx="4785018" cy="6369408"/>
          </a:xfrm>
          <a:prstGeom prst="rect">
            <a:avLst/>
          </a:prstGeom>
        </p:spPr>
      </p:pic>
      <p:pic>
        <p:nvPicPr>
          <p:cNvPr name="Picture 5" id="5"/>
          <p:cNvPicPr>
            <a:picLocks noChangeAspect="true"/>
          </p:cNvPicPr>
          <p:nvPr/>
        </p:nvPicPr>
        <p:blipFill>
          <a:blip r:embed="rId6"/>
          <a:srcRect l="0" t="0" r="0" b="15680"/>
          <a:stretch>
            <a:fillRect/>
          </a:stretch>
        </p:blipFill>
        <p:spPr>
          <a:xfrm flipH="false" flipV="false" rot="0">
            <a:off x="3275837" y="391612"/>
            <a:ext cx="2411410" cy="1020810"/>
          </a:xfrm>
          <a:prstGeom prst="rect">
            <a:avLst/>
          </a:prstGeom>
        </p:spPr>
      </p:pic>
      <p:sp>
        <p:nvSpPr>
          <p:cNvPr name="TextBox 6" id="6"/>
          <p:cNvSpPr txBox="true"/>
          <p:nvPr/>
        </p:nvSpPr>
        <p:spPr>
          <a:xfrm rot="0">
            <a:off x="395014" y="2465432"/>
            <a:ext cx="6227609" cy="6792868"/>
          </a:xfrm>
          <a:prstGeom prst="rect">
            <a:avLst/>
          </a:prstGeom>
        </p:spPr>
        <p:txBody>
          <a:bodyPr anchor="t" rtlCol="false" tIns="0" lIns="0" bIns="0" rIns="0">
            <a:spAutoFit/>
          </a:bodyPr>
          <a:lstStyle/>
          <a:p>
            <a:pPr algn="ctr">
              <a:lnSpc>
                <a:spcPts val="13564"/>
              </a:lnSpc>
            </a:pPr>
            <a:r>
              <a:rPr lang="en-US" sz="9689">
                <a:solidFill>
                  <a:srgbClr val="FCFFDE"/>
                </a:solidFill>
                <a:latin typeface="Open Sans Extra Bold"/>
              </a:rPr>
              <a:t>Kisah </a:t>
            </a:r>
          </a:p>
          <a:p>
            <a:pPr algn="ctr">
              <a:lnSpc>
                <a:spcPts val="13564"/>
              </a:lnSpc>
            </a:pPr>
            <a:r>
              <a:rPr lang="en-US" sz="9689">
                <a:solidFill>
                  <a:srgbClr val="FCFFDE"/>
                </a:solidFill>
                <a:latin typeface="Open Sans Extra Bold"/>
              </a:rPr>
              <a:t>Tujuh  </a:t>
            </a:r>
          </a:p>
          <a:p>
            <a:pPr algn="ctr">
              <a:lnSpc>
                <a:spcPts val="13564"/>
              </a:lnSpc>
            </a:pPr>
            <a:r>
              <a:rPr lang="en-US" sz="9689">
                <a:solidFill>
                  <a:srgbClr val="FCFFDE"/>
                </a:solidFill>
                <a:latin typeface="Open Sans Extra Bold"/>
              </a:rPr>
              <a:t>Anak </a:t>
            </a:r>
          </a:p>
          <a:p>
            <a:pPr algn="ctr">
              <a:lnSpc>
                <a:spcPts val="13564"/>
              </a:lnSpc>
              <a:spcBef>
                <a:spcPct val="0"/>
              </a:spcBef>
            </a:pPr>
            <a:r>
              <a:rPr lang="en-US" sz="9689">
                <a:solidFill>
                  <a:srgbClr val="FCFFDE"/>
                </a:solidFill>
                <a:latin typeface="Open Sans Extra Bold"/>
              </a:rPr>
              <a:t>Laki-Laki</a:t>
            </a:r>
          </a:p>
        </p:txBody>
      </p:sp>
      <p:sp>
        <p:nvSpPr>
          <p:cNvPr name="TextBox 7" id="7"/>
          <p:cNvSpPr txBox="true"/>
          <p:nvPr/>
        </p:nvSpPr>
        <p:spPr>
          <a:xfrm rot="0">
            <a:off x="12449355" y="2798807"/>
            <a:ext cx="3555809" cy="2957330"/>
          </a:xfrm>
          <a:prstGeom prst="rect">
            <a:avLst/>
          </a:prstGeom>
        </p:spPr>
        <p:txBody>
          <a:bodyPr anchor="t" rtlCol="false" tIns="0" lIns="0" bIns="0" rIns="0">
            <a:spAutoFit/>
          </a:bodyPr>
          <a:lstStyle/>
          <a:p>
            <a:pPr algn="ctr">
              <a:lnSpc>
                <a:spcPts val="7680"/>
              </a:lnSpc>
            </a:pPr>
            <a:r>
              <a:rPr lang="en-US" sz="7680">
                <a:solidFill>
                  <a:srgbClr val="3E6913"/>
                </a:solidFill>
                <a:latin typeface="Open Sans Extra Bold"/>
              </a:rPr>
              <a:t>Cerita  </a:t>
            </a:r>
          </a:p>
          <a:p>
            <a:pPr algn="ctr">
              <a:lnSpc>
                <a:spcPts val="7680"/>
              </a:lnSpc>
            </a:pPr>
            <a:r>
              <a:rPr lang="en-US" sz="7680">
                <a:solidFill>
                  <a:srgbClr val="3E6913"/>
                </a:solidFill>
                <a:latin typeface="Open Sans Extra Bold"/>
              </a:rPr>
              <a:t>dari </a:t>
            </a:r>
          </a:p>
          <a:p>
            <a:pPr algn="ctr">
              <a:lnSpc>
                <a:spcPts val="7680"/>
              </a:lnSpc>
            </a:pPr>
            <a:r>
              <a:rPr lang="en-US" sz="7680">
                <a:solidFill>
                  <a:srgbClr val="3E6913"/>
                </a:solidFill>
                <a:latin typeface="Open Sans Extra Bold"/>
              </a:rPr>
              <a:t>Aceh</a:t>
            </a:r>
          </a:p>
        </p:txBody>
      </p:sp>
      <p:sp>
        <p:nvSpPr>
          <p:cNvPr name="TextBox 8" id="8"/>
          <p:cNvSpPr txBox="true"/>
          <p:nvPr/>
        </p:nvSpPr>
        <p:spPr>
          <a:xfrm rot="0">
            <a:off x="3275837" y="9262490"/>
            <a:ext cx="16046274" cy="738504"/>
          </a:xfrm>
          <a:prstGeom prst="rect">
            <a:avLst/>
          </a:prstGeom>
        </p:spPr>
        <p:txBody>
          <a:bodyPr anchor="t" rtlCol="false" tIns="0" lIns="0" bIns="0" rIns="0">
            <a:spAutoFit/>
          </a:bodyPr>
          <a:lstStyle/>
          <a:p>
            <a:pPr algn="ctr">
              <a:lnSpc>
                <a:spcPts val="6020"/>
              </a:lnSpc>
            </a:pPr>
            <a:r>
              <a:rPr lang="en-US" sz="4300">
                <a:solidFill>
                  <a:srgbClr val="FCFFDE"/>
                </a:solidFill>
                <a:latin typeface="Nourd Bold"/>
              </a:rPr>
              <a:t>sumber: www. dongengceritarakyat.com</a:t>
            </a:r>
          </a:p>
        </p:txBody>
      </p:sp>
      <p:sp>
        <p:nvSpPr>
          <p:cNvPr name="TextBox 9" id="9"/>
          <p:cNvSpPr txBox="true"/>
          <p:nvPr/>
        </p:nvSpPr>
        <p:spPr>
          <a:xfrm rot="0">
            <a:off x="7689931" y="89852"/>
            <a:ext cx="10024574" cy="1519554"/>
          </a:xfrm>
          <a:prstGeom prst="rect">
            <a:avLst/>
          </a:prstGeom>
        </p:spPr>
        <p:txBody>
          <a:bodyPr anchor="t" rtlCol="false" tIns="0" lIns="0" bIns="0" rIns="0">
            <a:spAutoFit/>
          </a:bodyPr>
          <a:lstStyle/>
          <a:p>
            <a:pPr algn="ctr">
              <a:lnSpc>
                <a:spcPts val="7279"/>
              </a:lnSpc>
            </a:pPr>
            <a:r>
              <a:rPr lang="en-US" sz="5199">
                <a:solidFill>
                  <a:srgbClr val="000000"/>
                </a:solidFill>
                <a:latin typeface="Nourd Bold"/>
              </a:rPr>
              <a:t>Cerita Rakyat Indonesia </a:t>
            </a:r>
          </a:p>
          <a:p>
            <a:pPr algn="ctr">
              <a:lnSpc>
                <a:spcPts val="4760"/>
              </a:lnSpc>
            </a:pPr>
            <a:r>
              <a:rPr lang="en-US" sz="3400">
                <a:solidFill>
                  <a:srgbClr val="000000"/>
                </a:solidFill>
                <a:latin typeface="Nourd Bold"/>
              </a:rPr>
              <a:t> </a:t>
            </a:r>
          </a:p>
        </p:txBody>
      </p:sp>
      <p:grpSp>
        <p:nvGrpSpPr>
          <p:cNvPr name="Group 10" id="10"/>
          <p:cNvGrpSpPr>
            <a:grpSpLocks noChangeAspect="true"/>
          </p:cNvGrpSpPr>
          <p:nvPr/>
        </p:nvGrpSpPr>
        <p:grpSpPr>
          <a:xfrm rot="0">
            <a:off x="1921735" y="483626"/>
            <a:ext cx="1115977" cy="1090147"/>
            <a:chOff x="0" y="0"/>
            <a:chExt cx="4828540" cy="4716780"/>
          </a:xfrm>
        </p:grpSpPr>
        <p:sp>
          <p:nvSpPr>
            <p:cNvPr name="Freeform 11" id="11"/>
            <p:cNvSpPr/>
            <p:nvPr/>
          </p:nvSpPr>
          <p:spPr>
            <a:xfrm>
              <a:off x="0" y="-7620"/>
              <a:ext cx="4833620" cy="4726940"/>
            </a:xfrm>
            <a:custGeom>
              <a:avLst/>
              <a:gdLst/>
              <a:ahLst/>
              <a:cxnLst/>
              <a:rect r="r" b="b" t="t" l="l"/>
              <a:pathLst>
                <a:path h="4726940" w="483362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79"/>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09" y="97790"/>
                    <a:pt x="4030980" y="97790"/>
                    <a:pt x="4119880" y="113030"/>
                  </a:cubicBezTo>
                  <a:cubicBezTo>
                    <a:pt x="4173220" y="121920"/>
                    <a:pt x="4227830" y="138430"/>
                    <a:pt x="4273550" y="165100"/>
                  </a:cubicBezTo>
                  <a:cubicBezTo>
                    <a:pt x="4323080" y="193040"/>
                    <a:pt x="4361180" y="238760"/>
                    <a:pt x="4405630" y="276860"/>
                  </a:cubicBezTo>
                  <a:cubicBezTo>
                    <a:pt x="4422139"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1" y="4281170"/>
                    <a:pt x="4535170" y="4335780"/>
                    <a:pt x="4491991" y="4382770"/>
                  </a:cubicBezTo>
                  <a:cubicBezTo>
                    <a:pt x="4453891" y="4424679"/>
                    <a:pt x="4411981" y="4466590"/>
                    <a:pt x="4345941" y="4467860"/>
                  </a:cubicBezTo>
                  <a:cubicBezTo>
                    <a:pt x="4330700" y="4467860"/>
                    <a:pt x="4316731" y="4483100"/>
                    <a:pt x="4301491" y="4490720"/>
                  </a:cubicBezTo>
                  <a:cubicBezTo>
                    <a:pt x="4236720" y="4518660"/>
                    <a:pt x="4169411" y="4542790"/>
                    <a:pt x="4105911" y="4573270"/>
                  </a:cubicBezTo>
                  <a:cubicBezTo>
                    <a:pt x="3989070" y="4629150"/>
                    <a:pt x="3863341" y="4638040"/>
                    <a:pt x="3737611" y="4643120"/>
                  </a:cubicBezTo>
                  <a:cubicBezTo>
                    <a:pt x="3689351" y="4645660"/>
                    <a:pt x="3639820" y="4641850"/>
                    <a:pt x="3591561" y="4645660"/>
                  </a:cubicBezTo>
                  <a:cubicBezTo>
                    <a:pt x="3567431" y="4646930"/>
                    <a:pt x="3544570" y="4658360"/>
                    <a:pt x="3521711" y="4663440"/>
                  </a:cubicBezTo>
                  <a:cubicBezTo>
                    <a:pt x="3511551" y="4665980"/>
                    <a:pt x="3501391" y="4664710"/>
                    <a:pt x="3489961" y="4665980"/>
                  </a:cubicBezTo>
                  <a:cubicBezTo>
                    <a:pt x="3474720" y="4667250"/>
                    <a:pt x="3459481" y="4671060"/>
                    <a:pt x="3444241" y="4669790"/>
                  </a:cubicBezTo>
                  <a:cubicBezTo>
                    <a:pt x="3429000" y="4667250"/>
                    <a:pt x="3418841" y="4662170"/>
                    <a:pt x="3416300" y="4662170"/>
                  </a:cubicBezTo>
                  <a:close/>
                </a:path>
              </a:pathLst>
            </a:custGeom>
            <a:blipFill>
              <a:blip r:embed="rId7"/>
              <a:stretch>
                <a:fillRect l="0" r="0" t="-1211" b="-1211"/>
              </a:stretch>
            </a:blipFill>
          </p:spPr>
        </p:sp>
      </p:gr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alphaModFix amt="35000"/>
          </a:blip>
          <a:srcRect l="5585" t="3793" r="0" b="16344"/>
          <a:stretch>
            <a:fillRect/>
          </a:stretch>
        </p:blipFill>
        <p:spPr>
          <a:xfrm>
            <a:off x="0" y="0"/>
            <a:ext cx="18288000" cy="10287000"/>
          </a:xfrm>
          <a:prstGeom prst="rect">
            <a:avLst/>
          </a:prstGeom>
        </p:spPr>
      </p:pic>
      <p:sp>
        <p:nvSpPr>
          <p:cNvPr name="TextBox 3" id="3"/>
          <p:cNvSpPr txBox="true"/>
          <p:nvPr/>
        </p:nvSpPr>
        <p:spPr>
          <a:xfrm rot="0">
            <a:off x="512568" y="297225"/>
            <a:ext cx="17775432" cy="10557387"/>
          </a:xfrm>
          <a:prstGeom prst="rect">
            <a:avLst/>
          </a:prstGeom>
        </p:spPr>
        <p:txBody>
          <a:bodyPr anchor="t" rtlCol="false" tIns="0" lIns="0" bIns="0" rIns="0">
            <a:spAutoFit/>
          </a:bodyPr>
          <a:lstStyle/>
          <a:p>
            <a:pPr algn="ctr">
              <a:lnSpc>
                <a:spcPts val="6017"/>
              </a:lnSpc>
              <a:spcBef>
                <a:spcPct val="0"/>
              </a:spcBef>
            </a:pPr>
            <a:r>
              <a:rPr lang="en-US" sz="4297">
                <a:solidFill>
                  <a:srgbClr val="000000"/>
                </a:solidFill>
                <a:latin typeface="Nourd Bold"/>
              </a:rPr>
              <a:t>Alkisah di Aceh ada sepasang suami istri yang mempunyai tujuh anak laki-laki, suatu waktu, musim kemarau panjang melanda kampung mereka. Banyak tumbuhan mati, sehingga terjadi bencana kelaparan.</a:t>
            </a:r>
          </a:p>
          <a:p>
            <a:pPr algn="ctr">
              <a:lnSpc>
                <a:spcPts val="6017"/>
              </a:lnSpc>
              <a:spcBef>
                <a:spcPct val="0"/>
              </a:spcBef>
            </a:pPr>
          </a:p>
          <a:p>
            <a:pPr algn="ctr">
              <a:lnSpc>
                <a:spcPts val="6017"/>
              </a:lnSpc>
              <a:spcBef>
                <a:spcPct val="0"/>
              </a:spcBef>
            </a:pPr>
            <a:r>
              <a:rPr lang="en-US" sz="4297">
                <a:solidFill>
                  <a:srgbClr val="000000"/>
                </a:solidFill>
                <a:latin typeface="Nourd Bold"/>
              </a:rPr>
              <a:t>Karena kasihan, sepasang suami istri itu meninggalkan ketujuh anaknya di hutan. Ketujuh anak pun sedih. Mereka mencari orang tuanya. Pencarian tersebut membawa mereka ke suatu rumah besar di tengah hutan. Pemilik rumah tersebut raksasa perempuan. Sang Raksasa iba dengan keadaan mereka. Ia memberi mereka makanan dan emas. Setelah itu, mereka diminta pergi agar tidak dimangsa suaminya.</a:t>
            </a:r>
          </a:p>
          <a:p>
            <a:pPr algn="ctr">
              <a:lnSpc>
                <a:spcPts val="6017"/>
              </a:lnSpc>
              <a:spcBef>
                <a:spcPct val="0"/>
              </a:spcBef>
            </a:pPr>
          </a:p>
          <a:p>
            <a:pPr algn="ctr">
              <a:lnSpc>
                <a:spcPts val="6017"/>
              </a:lnSpc>
              <a:spcBef>
                <a:spcPct val="0"/>
              </a:spcBef>
            </a:pP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alphaModFix amt="51000"/>
          </a:blip>
          <a:srcRect l="11974" t="0" r="1067" b="5251"/>
          <a:stretch>
            <a:fillRect/>
          </a:stretch>
        </p:blipFill>
        <p:spPr>
          <a:xfrm>
            <a:off x="0" y="0"/>
            <a:ext cx="18288000" cy="10287000"/>
          </a:xfrm>
          <a:prstGeom prst="rect">
            <a:avLst/>
          </a:prstGeom>
        </p:spPr>
      </p:pic>
      <p:sp>
        <p:nvSpPr>
          <p:cNvPr name="TextBox 3" id="3"/>
          <p:cNvSpPr txBox="true"/>
          <p:nvPr/>
        </p:nvSpPr>
        <p:spPr>
          <a:xfrm rot="0">
            <a:off x="552469" y="-76200"/>
            <a:ext cx="17735531" cy="8508173"/>
          </a:xfrm>
          <a:prstGeom prst="rect">
            <a:avLst/>
          </a:prstGeom>
        </p:spPr>
        <p:txBody>
          <a:bodyPr anchor="t" rtlCol="false" tIns="0" lIns="0" bIns="0" rIns="0">
            <a:spAutoFit/>
          </a:bodyPr>
          <a:lstStyle/>
          <a:p>
            <a:pPr algn="ctr">
              <a:lnSpc>
                <a:spcPts val="6189"/>
              </a:lnSpc>
              <a:spcBef>
                <a:spcPct val="0"/>
              </a:spcBef>
            </a:pPr>
          </a:p>
          <a:p>
            <a:pPr algn="ctr">
              <a:lnSpc>
                <a:spcPts val="6189"/>
              </a:lnSpc>
              <a:spcBef>
                <a:spcPct val="0"/>
              </a:spcBef>
            </a:pPr>
          </a:p>
          <a:p>
            <a:pPr algn="ctr">
              <a:lnSpc>
                <a:spcPts val="6189"/>
              </a:lnSpc>
              <a:spcBef>
                <a:spcPct val="0"/>
              </a:spcBef>
            </a:pPr>
            <a:r>
              <a:rPr lang="en-US" sz="4421">
                <a:solidFill>
                  <a:srgbClr val="000000"/>
                </a:solidFill>
                <a:latin typeface="Nourd Bold"/>
              </a:rPr>
              <a:t>Ketujuh saudara segera melanjutkan pencarian. Akhirnya, mereka sampai di suatu negeri. Mereka pun menjual emas pemberian sang Raksasa untuk modal hidup, Mereka kerja dengan giat, sehingga hidup sejahtera.</a:t>
            </a:r>
          </a:p>
          <a:p>
            <a:pPr algn="ctr">
              <a:lnSpc>
                <a:spcPts val="6189"/>
              </a:lnSpc>
              <a:spcBef>
                <a:spcPct val="0"/>
              </a:spcBef>
            </a:pPr>
          </a:p>
          <a:p>
            <a:pPr algn="ctr">
              <a:lnSpc>
                <a:spcPts val="6189"/>
              </a:lnSpc>
              <a:spcBef>
                <a:spcPct val="0"/>
              </a:spcBef>
            </a:pPr>
            <a:r>
              <a:rPr lang="en-US" sz="4421">
                <a:solidFill>
                  <a:srgbClr val="000000"/>
                </a:solidFill>
                <a:latin typeface="Nourd Bold"/>
              </a:rPr>
              <a:t>Kini, ketujuh saudara telah dewasa. Mereka teringat kedua orang tuanya. Mereka kembali ke desa tempat tinggalnya dulu. Mereka pun bertemu dengan kedua orang tuanya. Lalu, mereka mengajak kedua orang tuanya untuk tinggal bersama mereka.</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9020" t="0" r="0" b="22898"/>
          <a:stretch>
            <a:fillRect/>
          </a:stretch>
        </p:blipFill>
        <p:spPr>
          <a:xfrm>
            <a:off x="0" y="0"/>
            <a:ext cx="18288000" cy="10287000"/>
          </a:xfrm>
          <a:prstGeom prst="rect">
            <a:avLst/>
          </a:prstGeom>
        </p:spPr>
      </p:pic>
      <p:pic>
        <p:nvPicPr>
          <p:cNvPr name="Picture 3" id="3"/>
          <p:cNvPicPr>
            <a:picLocks noChangeAspect="true"/>
          </p:cNvPicPr>
          <p:nvPr/>
        </p:nvPicPr>
        <p:blipFill>
          <a:blip r:embed="rId3"/>
          <a:srcRect l="0" t="0" r="0" b="0"/>
          <a:stretch>
            <a:fillRect/>
          </a:stretch>
        </p:blipFill>
        <p:spPr>
          <a:xfrm flipH="false" flipV="false" rot="0">
            <a:off x="1028700" y="1573774"/>
            <a:ext cx="4680585" cy="8229600"/>
          </a:xfrm>
          <a:prstGeom prst="rect">
            <a:avLst/>
          </a:prstGeom>
        </p:spPr>
      </p:pic>
      <p:pic>
        <p:nvPicPr>
          <p:cNvPr name="Picture 4" id="4"/>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0" t="0" r="0" b="0"/>
          <a:stretch>
            <a:fillRect/>
          </a:stretch>
        </p:blipFill>
        <p:spPr>
          <a:xfrm flipH="false" flipV="false" rot="0">
            <a:off x="10978318" y="483626"/>
            <a:ext cx="6752598" cy="8988484"/>
          </a:xfrm>
          <a:prstGeom prst="rect">
            <a:avLst/>
          </a:prstGeom>
        </p:spPr>
      </p:pic>
      <p:pic>
        <p:nvPicPr>
          <p:cNvPr name="Picture 5" id="5"/>
          <p:cNvPicPr>
            <a:picLocks noChangeAspect="true"/>
          </p:cNvPicPr>
          <p:nvPr/>
        </p:nvPicPr>
        <p:blipFill>
          <a:blip r:embed="rId6"/>
          <a:srcRect l="0" t="0" r="0" b="15680"/>
          <a:stretch>
            <a:fillRect/>
          </a:stretch>
        </p:blipFill>
        <p:spPr>
          <a:xfrm flipH="false" flipV="false" rot="0">
            <a:off x="3275837" y="391612"/>
            <a:ext cx="2411410" cy="1020810"/>
          </a:xfrm>
          <a:prstGeom prst="rect">
            <a:avLst/>
          </a:prstGeom>
        </p:spPr>
      </p:pic>
      <p:sp>
        <p:nvSpPr>
          <p:cNvPr name="TextBox 6" id="6"/>
          <p:cNvSpPr txBox="true"/>
          <p:nvPr/>
        </p:nvSpPr>
        <p:spPr>
          <a:xfrm rot="0">
            <a:off x="6040486" y="1095766"/>
            <a:ext cx="4699706" cy="2762117"/>
          </a:xfrm>
          <a:prstGeom prst="rect">
            <a:avLst/>
          </a:prstGeom>
        </p:spPr>
        <p:txBody>
          <a:bodyPr anchor="t" rtlCol="false" tIns="0" lIns="0" bIns="0" rIns="0">
            <a:spAutoFit/>
          </a:bodyPr>
          <a:lstStyle/>
          <a:p>
            <a:pPr algn="l">
              <a:lnSpc>
                <a:spcPts val="7357"/>
              </a:lnSpc>
            </a:pPr>
            <a:r>
              <a:rPr lang="en-US" sz="5255">
                <a:solidFill>
                  <a:srgbClr val="D83333"/>
                </a:solidFill>
                <a:latin typeface="Open Sans Extra Bold"/>
              </a:rPr>
              <a:t>Kisah </a:t>
            </a:r>
            <a:r>
              <a:rPr lang="en-US" sz="5255">
                <a:solidFill>
                  <a:srgbClr val="D83333"/>
                </a:solidFill>
                <a:latin typeface="Open Sans Extra Bold"/>
              </a:rPr>
              <a:t>Tujuh  Anak </a:t>
            </a:r>
          </a:p>
          <a:p>
            <a:pPr>
              <a:lnSpc>
                <a:spcPts val="7357"/>
              </a:lnSpc>
              <a:spcBef>
                <a:spcPct val="0"/>
              </a:spcBef>
            </a:pPr>
            <a:r>
              <a:rPr lang="en-US" sz="5255">
                <a:solidFill>
                  <a:srgbClr val="D83333"/>
                </a:solidFill>
                <a:latin typeface="Open Sans Extra Bold"/>
              </a:rPr>
              <a:t>Laki-Laki</a:t>
            </a:r>
          </a:p>
        </p:txBody>
      </p:sp>
      <p:sp>
        <p:nvSpPr>
          <p:cNvPr name="TextBox 7" id="7"/>
          <p:cNvSpPr txBox="true"/>
          <p:nvPr/>
        </p:nvSpPr>
        <p:spPr>
          <a:xfrm rot="0">
            <a:off x="3275837" y="9262490"/>
            <a:ext cx="16046274" cy="738504"/>
          </a:xfrm>
          <a:prstGeom prst="rect">
            <a:avLst/>
          </a:prstGeom>
        </p:spPr>
        <p:txBody>
          <a:bodyPr anchor="t" rtlCol="false" tIns="0" lIns="0" bIns="0" rIns="0">
            <a:spAutoFit/>
          </a:bodyPr>
          <a:lstStyle/>
          <a:p>
            <a:pPr algn="ctr">
              <a:lnSpc>
                <a:spcPts val="6020"/>
              </a:lnSpc>
            </a:pPr>
            <a:r>
              <a:rPr lang="en-US" sz="4300">
                <a:solidFill>
                  <a:srgbClr val="FCFFDE"/>
                </a:solidFill>
                <a:latin typeface="Nourd Bold"/>
              </a:rPr>
              <a:t>sumber: www. dongengceritarakyat.com</a:t>
            </a:r>
          </a:p>
        </p:txBody>
      </p:sp>
      <p:sp>
        <p:nvSpPr>
          <p:cNvPr name="TextBox 8" id="8"/>
          <p:cNvSpPr txBox="true"/>
          <p:nvPr/>
        </p:nvSpPr>
        <p:spPr>
          <a:xfrm rot="0">
            <a:off x="3275837" y="378851"/>
            <a:ext cx="10024574" cy="1519554"/>
          </a:xfrm>
          <a:prstGeom prst="rect">
            <a:avLst/>
          </a:prstGeom>
        </p:spPr>
        <p:txBody>
          <a:bodyPr anchor="t" rtlCol="false" tIns="0" lIns="0" bIns="0" rIns="0">
            <a:spAutoFit/>
          </a:bodyPr>
          <a:lstStyle/>
          <a:p>
            <a:pPr algn="ctr">
              <a:lnSpc>
                <a:spcPts val="7279"/>
              </a:lnSpc>
            </a:pPr>
            <a:r>
              <a:rPr lang="en-US" sz="5199">
                <a:solidFill>
                  <a:srgbClr val="000000"/>
                </a:solidFill>
                <a:latin typeface="Nourd Bold"/>
              </a:rPr>
              <a:t>PESAN MORAL </a:t>
            </a:r>
          </a:p>
          <a:p>
            <a:pPr algn="ctr">
              <a:lnSpc>
                <a:spcPts val="4760"/>
              </a:lnSpc>
            </a:pPr>
            <a:r>
              <a:rPr lang="en-US" sz="3400">
                <a:solidFill>
                  <a:srgbClr val="000000"/>
                </a:solidFill>
                <a:latin typeface="Nourd Bold"/>
              </a:rPr>
              <a:t> </a:t>
            </a:r>
          </a:p>
        </p:txBody>
      </p:sp>
      <p:sp>
        <p:nvSpPr>
          <p:cNvPr name="TextBox 9" id="9"/>
          <p:cNvSpPr txBox="true"/>
          <p:nvPr/>
        </p:nvSpPr>
        <p:spPr>
          <a:xfrm rot="0">
            <a:off x="11808344" y="1812681"/>
            <a:ext cx="5450956" cy="4864104"/>
          </a:xfrm>
          <a:prstGeom prst="rect">
            <a:avLst/>
          </a:prstGeom>
        </p:spPr>
        <p:txBody>
          <a:bodyPr anchor="t" rtlCol="false" tIns="0" lIns="0" bIns="0" rIns="0">
            <a:spAutoFit/>
          </a:bodyPr>
          <a:lstStyle/>
          <a:p>
            <a:pPr>
              <a:lnSpc>
                <a:spcPts val="6430"/>
              </a:lnSpc>
              <a:spcBef>
                <a:spcPct val="0"/>
              </a:spcBef>
            </a:pPr>
            <a:r>
              <a:rPr lang="en-US" sz="4593">
                <a:solidFill>
                  <a:srgbClr val="000000"/>
                </a:solidFill>
                <a:latin typeface="Open Sans Extra Bold"/>
              </a:rPr>
              <a:t>Tidak melupakan orang tua, yakini bahwa apa yang mereka  dilakukan  bertujuan baik.</a:t>
            </a:r>
          </a:p>
        </p:txBody>
      </p:sp>
      <p:grpSp>
        <p:nvGrpSpPr>
          <p:cNvPr name="Group 10" id="10"/>
          <p:cNvGrpSpPr>
            <a:grpSpLocks noChangeAspect="true"/>
          </p:cNvGrpSpPr>
          <p:nvPr/>
        </p:nvGrpSpPr>
        <p:grpSpPr>
          <a:xfrm rot="0">
            <a:off x="1921735" y="483626"/>
            <a:ext cx="1115977" cy="1090147"/>
            <a:chOff x="0" y="0"/>
            <a:chExt cx="4828540" cy="4716780"/>
          </a:xfrm>
        </p:grpSpPr>
        <p:sp>
          <p:nvSpPr>
            <p:cNvPr name="Freeform 11" id="11"/>
            <p:cNvSpPr/>
            <p:nvPr/>
          </p:nvSpPr>
          <p:spPr>
            <a:xfrm>
              <a:off x="0" y="-7620"/>
              <a:ext cx="4833620" cy="4726940"/>
            </a:xfrm>
            <a:custGeom>
              <a:avLst/>
              <a:gdLst/>
              <a:ahLst/>
              <a:cxnLst/>
              <a:rect r="r" b="b" t="t" l="l"/>
              <a:pathLst>
                <a:path h="4726940" w="483362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79"/>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09" y="97790"/>
                    <a:pt x="4030980" y="97790"/>
                    <a:pt x="4119880" y="113030"/>
                  </a:cubicBezTo>
                  <a:cubicBezTo>
                    <a:pt x="4173220" y="121920"/>
                    <a:pt x="4227830" y="138430"/>
                    <a:pt x="4273550" y="165100"/>
                  </a:cubicBezTo>
                  <a:cubicBezTo>
                    <a:pt x="4323080" y="193040"/>
                    <a:pt x="4361180" y="238760"/>
                    <a:pt x="4405630" y="276860"/>
                  </a:cubicBezTo>
                  <a:cubicBezTo>
                    <a:pt x="4422139"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1" y="4281170"/>
                    <a:pt x="4535170" y="4335780"/>
                    <a:pt x="4491991" y="4382770"/>
                  </a:cubicBezTo>
                  <a:cubicBezTo>
                    <a:pt x="4453891" y="4424679"/>
                    <a:pt x="4411981" y="4466590"/>
                    <a:pt x="4345941" y="4467860"/>
                  </a:cubicBezTo>
                  <a:cubicBezTo>
                    <a:pt x="4330700" y="4467860"/>
                    <a:pt x="4316731" y="4483100"/>
                    <a:pt x="4301491" y="4490720"/>
                  </a:cubicBezTo>
                  <a:cubicBezTo>
                    <a:pt x="4236720" y="4518660"/>
                    <a:pt x="4169411" y="4542790"/>
                    <a:pt x="4105911" y="4573270"/>
                  </a:cubicBezTo>
                  <a:cubicBezTo>
                    <a:pt x="3989070" y="4629150"/>
                    <a:pt x="3863341" y="4638040"/>
                    <a:pt x="3737611" y="4643120"/>
                  </a:cubicBezTo>
                  <a:cubicBezTo>
                    <a:pt x="3689351" y="4645660"/>
                    <a:pt x="3639820" y="4641850"/>
                    <a:pt x="3591561" y="4645660"/>
                  </a:cubicBezTo>
                  <a:cubicBezTo>
                    <a:pt x="3567431" y="4646930"/>
                    <a:pt x="3544570" y="4658360"/>
                    <a:pt x="3521711" y="4663440"/>
                  </a:cubicBezTo>
                  <a:cubicBezTo>
                    <a:pt x="3511551" y="4665980"/>
                    <a:pt x="3501391" y="4664710"/>
                    <a:pt x="3489961" y="4665980"/>
                  </a:cubicBezTo>
                  <a:cubicBezTo>
                    <a:pt x="3474720" y="4667250"/>
                    <a:pt x="3459481" y="4671060"/>
                    <a:pt x="3444241" y="4669790"/>
                  </a:cubicBezTo>
                  <a:cubicBezTo>
                    <a:pt x="3429000" y="4667250"/>
                    <a:pt x="3418841" y="4662170"/>
                    <a:pt x="3416300" y="4662170"/>
                  </a:cubicBezTo>
                  <a:close/>
                </a:path>
              </a:pathLst>
            </a:custGeom>
            <a:blipFill>
              <a:blip r:embed="rId7"/>
              <a:stretch>
                <a:fillRect l="0" r="0" t="-1211" b="-1211"/>
              </a:stretch>
            </a:blipFill>
          </p:spPr>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DAFOTtV0E_k</dc:identifier>
  <dcterms:modified xsi:type="dcterms:W3CDTF">2011-08-01T06:04:30Z</dcterms:modified>
  <cp:revision>1</cp:revision>
  <dc:title>IKAT- Cerita dari Aceh</dc:title>
</cp:coreProperties>
</file>